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BD5CB-9673-414C-8D39-F77694E66EB3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696BB-B2C5-4E93-B545-829B3DA35EC2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D19399-67F3-4E90-BBC3-2CA0C1C9B612}" type="slidenum">
              <a:rPr lang="es-MX" smtClean="0"/>
              <a:pPr/>
              <a:t>1</a:t>
            </a:fld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F322A0-F28F-4526-A363-6F7D861C73E2}" type="slidenum">
              <a:rPr lang="es-MX" smtClean="0"/>
              <a:pPr/>
              <a:t>2</a:t>
            </a:fld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0EAF24-585B-41FF-9E4C-F69035CE69A1}" type="slidenum">
              <a:rPr lang="es-MX" smtClean="0"/>
              <a:pPr/>
              <a:t>3</a:t>
            </a:fld>
            <a:endParaRPr lang="es-MX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174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749BAC-9060-4641-B447-5C903CED9558}" type="slidenum">
              <a:rPr lang="es-MX" smtClean="0"/>
              <a:pPr/>
              <a:t>4</a:t>
            </a:fld>
            <a:endParaRPr lang="es-MX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1C598A-F317-48D0-B663-91D437AADB23}" type="slidenum">
              <a:rPr lang="es-MX" smtClean="0"/>
              <a:pPr/>
              <a:t>6</a:t>
            </a:fld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77DBF-C008-48F7-B1D4-DE828C3EF75C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25AF7-6E6A-4934-8426-CA76A5E1C9A9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1/1b/Belur2.JPG" TargetMode="Externa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upload.wikimedia.org/wikipedia/commons/f/fa/Pedlintelsrei.JPG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Grp="1" noChangeArrowheads="1"/>
          </p:cNvSpPr>
          <p:nvPr>
            <p:ph type="title"/>
          </p:nvPr>
        </p:nvSpPr>
        <p:spPr>
          <a:xfrm>
            <a:off x="285750" y="630238"/>
            <a:ext cx="8429625" cy="5842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s-ES" sz="6000" b="1" dirty="0" smtClean="0">
                <a:solidFill>
                  <a:schemeClr val="bg1"/>
                </a:solidFill>
              </a:rPr>
              <a:t>POST AND LINTEL SYSTEM</a:t>
            </a:r>
          </a:p>
        </p:txBody>
      </p:sp>
      <p:sp>
        <p:nvSpPr>
          <p:cNvPr id="2051" name="18 CuadroTexto"/>
          <p:cNvSpPr txBox="1">
            <a:spLocks noChangeArrowheads="1"/>
          </p:cNvSpPr>
          <p:nvPr/>
        </p:nvSpPr>
        <p:spPr bwMode="auto">
          <a:xfrm>
            <a:off x="6715125" y="5429250"/>
            <a:ext cx="228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b="1">
                <a:solidFill>
                  <a:schemeClr val="bg1"/>
                </a:solidFill>
              </a:rPr>
              <a:t>Alba López</a:t>
            </a:r>
          </a:p>
          <a:p>
            <a:r>
              <a:rPr lang="es-MX" b="1">
                <a:solidFill>
                  <a:schemeClr val="bg1"/>
                </a:solidFill>
              </a:rPr>
              <a:t>Odelis Lozada</a:t>
            </a:r>
          </a:p>
          <a:p>
            <a:r>
              <a:rPr lang="es-MX" b="1">
                <a:solidFill>
                  <a:schemeClr val="bg1"/>
                </a:solidFill>
              </a:rPr>
              <a:t>María Celina Val</a:t>
            </a:r>
          </a:p>
          <a:p>
            <a:endParaRPr lang="es-MX" b="1">
              <a:solidFill>
                <a:schemeClr val="bg1"/>
              </a:solidFill>
            </a:endParaRPr>
          </a:p>
        </p:txBody>
      </p:sp>
      <p:pic>
        <p:nvPicPr>
          <p:cNvPr id="5" name="Picture 48" descr="IMG_1586.JPG por Cameron Bale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214554"/>
            <a:ext cx="4762500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7615238" cy="584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bg1"/>
                </a:solidFill>
              </a:rPr>
              <a:t>POST AND LINTEL SYSTEM</a:t>
            </a:r>
          </a:p>
        </p:txBody>
      </p:sp>
      <p:pic>
        <p:nvPicPr>
          <p:cNvPr id="3075" name="7 Imagen" descr="http://media-2.web.britannica.com/eb-media/67/123467-004-EB6886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1285875"/>
            <a:ext cx="2143125" cy="157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8 Imagen" descr="http://www.englishbutlerartgallery.com/english/chapter10/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4143375"/>
            <a:ext cx="2143125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9 Imagen" descr="http://www.pitt.edu/~tokerism/0040/images0/0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3" y="2857500"/>
            <a:ext cx="2143125" cy="1357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8" name="10 CuadroTexto"/>
          <p:cNvSpPr txBox="1">
            <a:spLocks noChangeArrowheads="1"/>
          </p:cNvSpPr>
          <p:nvPr/>
        </p:nvSpPr>
        <p:spPr bwMode="auto">
          <a:xfrm>
            <a:off x="4143375" y="1643063"/>
            <a:ext cx="34290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Two upright members (post, columns, piers) </a:t>
            </a:r>
          </a:p>
          <a:p>
            <a:endParaRPr lang="en-US" sz="2000" b="1">
              <a:solidFill>
                <a:schemeClr val="bg1"/>
              </a:solidFill>
            </a:endParaRPr>
          </a:p>
          <a:p>
            <a:endParaRPr lang="en-US" sz="2000" b="1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bg1"/>
                </a:solidFill>
              </a:rPr>
              <a:t>Third member (lintel, beam, girder, rafter) </a:t>
            </a:r>
          </a:p>
          <a:p>
            <a:endParaRPr lang="en-US" sz="2000" b="1">
              <a:solidFill>
                <a:schemeClr val="bg1"/>
              </a:solidFill>
            </a:endParaRPr>
          </a:p>
          <a:p>
            <a:endParaRPr lang="en-US" sz="2000" b="1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bg1"/>
                </a:solidFill>
              </a:rPr>
              <a:t>The basis for the evolution of all openings</a:t>
            </a:r>
            <a:endParaRPr lang="es-MX" sz="2000" b="1">
              <a:solidFill>
                <a:schemeClr val="bg1"/>
              </a:solidFill>
            </a:endParaRPr>
          </a:p>
          <a:p>
            <a:endParaRPr lang="es-MX" sz="2000" b="1">
              <a:solidFill>
                <a:schemeClr val="bg1"/>
              </a:solidFill>
            </a:endParaRPr>
          </a:p>
          <a:p>
            <a:endParaRPr lang="es-MX" sz="2000" b="1">
              <a:solidFill>
                <a:schemeClr val="bg1"/>
              </a:solidFill>
            </a:endParaRPr>
          </a:p>
          <a:p>
            <a:r>
              <a:rPr lang="es-MX" sz="2000" b="1">
                <a:solidFill>
                  <a:schemeClr val="bg1"/>
                </a:solidFill>
              </a:rPr>
              <a:t>To support the weight of the structure located above the openings</a:t>
            </a:r>
          </a:p>
          <a:p>
            <a:endParaRPr lang="es-MX" sz="2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title"/>
          </p:nvPr>
        </p:nvSpPr>
        <p:spPr>
          <a:xfrm>
            <a:off x="2928938" y="285750"/>
            <a:ext cx="3000375" cy="584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bg1"/>
                </a:solidFill>
              </a:rPr>
              <a:t>LINTEL</a:t>
            </a:r>
          </a:p>
        </p:txBody>
      </p:sp>
      <p:sp>
        <p:nvSpPr>
          <p:cNvPr id="4099" name="6 CuadroTexto"/>
          <p:cNvSpPr txBox="1">
            <a:spLocks noChangeArrowheads="1"/>
          </p:cNvSpPr>
          <p:nvPr/>
        </p:nvSpPr>
        <p:spPr bwMode="auto">
          <a:xfrm>
            <a:off x="500063" y="1000125"/>
            <a:ext cx="8643937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Function </a:t>
            </a:r>
            <a:r>
              <a:rPr lang="en-US" sz="2000" b="1">
                <a:solidFill>
                  <a:schemeClr val="bg1"/>
                </a:solidFill>
                <a:sym typeface="Wingdings" pitchFamily="2" charset="2"/>
              </a:rPr>
              <a:t> to b</a:t>
            </a:r>
            <a:r>
              <a:rPr lang="en-US" sz="2000" b="1">
                <a:solidFill>
                  <a:schemeClr val="bg1"/>
                </a:solidFill>
              </a:rPr>
              <a:t>ear the loads that rest on it (and its own load) without              	    deforming or breaking</a:t>
            </a:r>
          </a:p>
          <a:p>
            <a:r>
              <a:rPr lang="en-US" sz="2000" b="1">
                <a:solidFill>
                  <a:schemeClr val="bg1"/>
                </a:solidFill>
              </a:rPr>
              <a:t>                 </a:t>
            </a:r>
            <a:r>
              <a:rPr lang="en-US" sz="2000" b="1">
                <a:solidFill>
                  <a:schemeClr val="bg1"/>
                </a:solidFill>
                <a:sym typeface="Wingdings" pitchFamily="2" charset="2"/>
              </a:rPr>
              <a:t> to </a:t>
            </a:r>
            <a:r>
              <a:rPr lang="es-MX" sz="2000" b="1">
                <a:solidFill>
                  <a:schemeClr val="bg1"/>
                </a:solidFill>
              </a:rPr>
              <a:t>support the masonry above a window or door opening. </a:t>
            </a:r>
          </a:p>
          <a:p>
            <a:endParaRPr lang="en-US" sz="2000" b="1">
              <a:solidFill>
                <a:schemeClr val="bg1"/>
              </a:solidFill>
            </a:endParaRPr>
          </a:p>
          <a:p>
            <a:endParaRPr lang="en-US" sz="2000" b="1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bg1"/>
                </a:solidFill>
              </a:rPr>
              <a:t>Failure     </a:t>
            </a:r>
            <a:r>
              <a:rPr lang="en-US" sz="2000" b="1">
                <a:solidFill>
                  <a:schemeClr val="bg1"/>
                </a:solidFill>
                <a:sym typeface="Wingdings" pitchFamily="2" charset="2"/>
              </a:rPr>
              <a:t></a:t>
            </a:r>
            <a:r>
              <a:rPr lang="en-US" sz="2000" b="1">
                <a:solidFill>
                  <a:schemeClr val="bg1"/>
                </a:solidFill>
              </a:rPr>
              <a:t> material too weak or lintel too long</a:t>
            </a:r>
          </a:p>
          <a:p>
            <a:endParaRPr lang="en-US" sz="2000" b="1">
              <a:solidFill>
                <a:schemeClr val="bg1"/>
              </a:solidFill>
            </a:endParaRPr>
          </a:p>
          <a:p>
            <a:endParaRPr lang="en-US" sz="2000" b="1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bg1"/>
                </a:solidFill>
              </a:rPr>
              <a:t>In non-classical architecture for ornamental purposes, no structural function</a:t>
            </a:r>
          </a:p>
          <a:p>
            <a:endParaRPr lang="es-MX" sz="2000" b="1">
              <a:solidFill>
                <a:schemeClr val="bg1"/>
              </a:solidFill>
            </a:endParaRPr>
          </a:p>
        </p:txBody>
      </p:sp>
      <p:pic>
        <p:nvPicPr>
          <p:cNvPr id="4100" name="13 Imagen" descr="File:Belur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4357688"/>
            <a:ext cx="2643187" cy="1785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14 Imagen" descr="File:Pedlintelsrei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813" y="4357688"/>
            <a:ext cx="2714625" cy="1785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fullSizedImage" descr="20081115_01.jpg image by DooRonRo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25" y="4357688"/>
            <a:ext cx="2500313" cy="1785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928938" y="344488"/>
            <a:ext cx="3000375" cy="584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bg1"/>
                </a:solidFill>
              </a:rPr>
              <a:t>LINTEL</a:t>
            </a:r>
          </a:p>
        </p:txBody>
      </p:sp>
      <p:sp>
        <p:nvSpPr>
          <p:cNvPr id="5123" name="6 CuadroTexto"/>
          <p:cNvSpPr txBox="1">
            <a:spLocks noChangeArrowheads="1"/>
          </p:cNvSpPr>
          <p:nvPr/>
        </p:nvSpPr>
        <p:spPr bwMode="auto">
          <a:xfrm>
            <a:off x="857250" y="1071563"/>
            <a:ext cx="528637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MX" sz="2000" b="1">
              <a:solidFill>
                <a:schemeClr val="bg1"/>
              </a:solidFill>
            </a:endParaRPr>
          </a:p>
          <a:p>
            <a:endParaRPr lang="es-MX" sz="2000" b="1">
              <a:solidFill>
                <a:schemeClr val="bg1"/>
              </a:solidFill>
            </a:endParaRPr>
          </a:p>
          <a:p>
            <a:r>
              <a:rPr lang="es-MX" sz="2000" b="1">
                <a:solidFill>
                  <a:schemeClr val="bg1"/>
                </a:solidFill>
              </a:rPr>
              <a:t>Made of wood, stone, steel or reinforced or pre-tensioned concrete</a:t>
            </a:r>
            <a:endParaRPr lang="en-US" sz="2000" b="1">
              <a:solidFill>
                <a:schemeClr val="bg1"/>
              </a:solidFill>
            </a:endParaRPr>
          </a:p>
          <a:p>
            <a:endParaRPr lang="en-US" sz="2000" b="1">
              <a:solidFill>
                <a:schemeClr val="bg1"/>
              </a:solidFill>
            </a:endParaRPr>
          </a:p>
          <a:p>
            <a:endParaRPr lang="en-US" sz="2000" b="1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bg1"/>
                </a:solidFill>
              </a:rPr>
              <a:t>Stone lintels must be short, weak in bending</a:t>
            </a:r>
          </a:p>
          <a:p>
            <a:endParaRPr lang="en-US" sz="2000" b="1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bg1"/>
                </a:solidFill>
              </a:rPr>
              <a:t>Materials strong in bending, bigger span, greater openings</a:t>
            </a:r>
          </a:p>
          <a:p>
            <a:endParaRPr lang="en-US" sz="2000" b="1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bg1"/>
                </a:solidFill>
              </a:rPr>
              <a:t>Mansory lintels are inefficient  </a:t>
            </a:r>
            <a:br>
              <a:rPr lang="en-US" sz="2000" b="1">
                <a:solidFill>
                  <a:schemeClr val="bg1"/>
                </a:solidFill>
              </a:rPr>
            </a:br>
            <a:r>
              <a:rPr lang="en-US" sz="2000" b="1">
                <a:solidFill>
                  <a:schemeClr val="bg1"/>
                </a:solidFill>
                <a:sym typeface="Wingdings" pitchFamily="2" charset="2"/>
              </a:rPr>
              <a:t> cohesiveness of</a:t>
            </a:r>
            <a:r>
              <a:rPr lang="en-US" sz="2000" b="1">
                <a:solidFill>
                  <a:schemeClr val="bg1"/>
                </a:solidFill>
              </a:rPr>
              <a:t> mortar</a:t>
            </a:r>
            <a:endParaRPr lang="es-MX" sz="2000" b="1">
              <a:solidFill>
                <a:schemeClr val="bg1"/>
              </a:solidFill>
            </a:endParaRPr>
          </a:p>
          <a:p>
            <a:endParaRPr lang="es-MX" sz="2000" b="1">
              <a:solidFill>
                <a:schemeClr val="bg1"/>
              </a:solidFill>
            </a:endParaRPr>
          </a:p>
        </p:txBody>
      </p:sp>
      <p:grpSp>
        <p:nvGrpSpPr>
          <p:cNvPr id="3" name="5 Grupo"/>
          <p:cNvGrpSpPr>
            <a:grpSpLocks/>
          </p:cNvGrpSpPr>
          <p:nvPr/>
        </p:nvGrpSpPr>
        <p:grpSpPr bwMode="auto">
          <a:xfrm>
            <a:off x="6500813" y="0"/>
            <a:ext cx="2643187" cy="5500688"/>
            <a:chOff x="6500813" y="0"/>
            <a:chExt cx="2643187" cy="5500688"/>
          </a:xfrm>
        </p:grpSpPr>
        <p:pic>
          <p:nvPicPr>
            <p:cNvPr id="2" name="11 Imagen" descr="http://www.redrosejoinery.co.uk/content/Structural%20-%20Cladding%20a%20Steel%20Lintol%20in%20Oak%20-%20Fern%20Bank/DSC00053a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00813" y="3714750"/>
              <a:ext cx="2643187" cy="178593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125" name="15 Imagen" descr="http://farm3.static.flickr.com/2246/2491270629_d6599da0cf.jpg?v=12107602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00813" y="0"/>
              <a:ext cx="2643187" cy="37147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s-ES" sz="4000" b="1" smtClean="0">
                <a:solidFill>
                  <a:schemeClr val="bg1"/>
                </a:solidFill>
              </a:rPr>
              <a:t>Description of post</a:t>
            </a:r>
          </a:p>
        </p:txBody>
      </p:sp>
      <p:sp>
        <p:nvSpPr>
          <p:cNvPr id="6147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428625" y="1500188"/>
            <a:ext cx="5627688" cy="4997450"/>
          </a:xfrm>
          <a:noFill/>
        </p:spPr>
        <p:txBody>
          <a:bodyPr/>
          <a:lstStyle/>
          <a:p>
            <a:r>
              <a:rPr lang="es-ES" sz="4400" smtClean="0">
                <a:solidFill>
                  <a:schemeClr val="bg1"/>
                </a:solidFill>
              </a:rPr>
              <a:t>  </a:t>
            </a:r>
            <a:r>
              <a:rPr lang="es-ES" sz="2800" smtClean="0">
                <a:solidFill>
                  <a:schemeClr val="bg1"/>
                </a:solidFill>
              </a:rPr>
              <a:t>The job of the post is to support the lintel and its loads without crushing or buckling. </a:t>
            </a:r>
          </a:p>
          <a:p>
            <a:r>
              <a:rPr lang="es-ES" sz="2800" smtClean="0">
                <a:solidFill>
                  <a:schemeClr val="bg1"/>
                </a:solidFill>
              </a:rPr>
              <a:t>Masonry post, including those of brick, may be highly efficient, since the loads compress the joints and add to their cohesiveness. </a:t>
            </a:r>
          </a:p>
        </p:txBody>
      </p:sp>
      <p:pic>
        <p:nvPicPr>
          <p:cNvPr id="6148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484313"/>
            <a:ext cx="17557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AutoShape 29"/>
          <p:cNvSpPr>
            <a:spLocks noChangeArrowheads="1"/>
          </p:cNvSpPr>
          <p:nvPr/>
        </p:nvSpPr>
        <p:spPr bwMode="auto">
          <a:xfrm>
            <a:off x="7524750" y="1773238"/>
            <a:ext cx="144463" cy="431800"/>
          </a:xfrm>
          <a:prstGeom prst="upArrow">
            <a:avLst>
              <a:gd name="adj1" fmla="val 50000"/>
              <a:gd name="adj2" fmla="val 74725"/>
            </a:avLst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VE"/>
          </a:p>
        </p:txBody>
      </p:sp>
      <p:sp>
        <p:nvSpPr>
          <p:cNvPr id="6150" name="AutoShape 30"/>
          <p:cNvSpPr>
            <a:spLocks noChangeArrowheads="1"/>
          </p:cNvSpPr>
          <p:nvPr/>
        </p:nvSpPr>
        <p:spPr bwMode="auto">
          <a:xfrm>
            <a:off x="7740650" y="1773238"/>
            <a:ext cx="144463" cy="431800"/>
          </a:xfrm>
          <a:prstGeom prst="upArrow">
            <a:avLst>
              <a:gd name="adj1" fmla="val 50000"/>
              <a:gd name="adj2" fmla="val 74725"/>
            </a:avLst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VE"/>
          </a:p>
        </p:txBody>
      </p:sp>
      <p:sp>
        <p:nvSpPr>
          <p:cNvPr id="6151" name="AutoShape 31"/>
          <p:cNvSpPr>
            <a:spLocks noChangeArrowheads="1"/>
          </p:cNvSpPr>
          <p:nvPr/>
        </p:nvSpPr>
        <p:spPr bwMode="auto">
          <a:xfrm>
            <a:off x="7308850" y="1773238"/>
            <a:ext cx="144463" cy="431800"/>
          </a:xfrm>
          <a:prstGeom prst="upArrow">
            <a:avLst>
              <a:gd name="adj1" fmla="val 50000"/>
              <a:gd name="adj2" fmla="val 74725"/>
            </a:avLst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VE"/>
          </a:p>
        </p:txBody>
      </p:sp>
      <p:sp>
        <p:nvSpPr>
          <p:cNvPr id="6152" name="Rectangle 32"/>
          <p:cNvSpPr>
            <a:spLocks noChangeArrowheads="1"/>
          </p:cNvSpPr>
          <p:nvPr/>
        </p:nvSpPr>
        <p:spPr bwMode="auto">
          <a:xfrm>
            <a:off x="6661150" y="1270000"/>
            <a:ext cx="1871663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VE"/>
          </a:p>
        </p:txBody>
      </p:sp>
      <p:sp>
        <p:nvSpPr>
          <p:cNvPr id="6153" name="Text Box 33"/>
          <p:cNvSpPr txBox="1">
            <a:spLocks noChangeArrowheads="1"/>
          </p:cNvSpPr>
          <p:nvPr/>
        </p:nvSpPr>
        <p:spPr bwMode="auto">
          <a:xfrm>
            <a:off x="6659563" y="1196975"/>
            <a:ext cx="1728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/>
              <a:t>Load</a:t>
            </a:r>
          </a:p>
        </p:txBody>
      </p:sp>
      <p:sp>
        <p:nvSpPr>
          <p:cNvPr id="6154" name="AutoShape 34"/>
          <p:cNvSpPr>
            <a:spLocks noChangeArrowheads="1"/>
          </p:cNvSpPr>
          <p:nvPr/>
        </p:nvSpPr>
        <p:spPr bwMode="auto">
          <a:xfrm flipH="1">
            <a:off x="6948488" y="1341438"/>
            <a:ext cx="71437" cy="1428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VE"/>
          </a:p>
        </p:txBody>
      </p:sp>
      <p:sp>
        <p:nvSpPr>
          <p:cNvPr id="6155" name="AutoShape 35"/>
          <p:cNvSpPr>
            <a:spLocks noChangeArrowheads="1"/>
          </p:cNvSpPr>
          <p:nvPr/>
        </p:nvSpPr>
        <p:spPr bwMode="auto">
          <a:xfrm flipH="1">
            <a:off x="7092950" y="1341438"/>
            <a:ext cx="71438" cy="1428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VE"/>
          </a:p>
        </p:txBody>
      </p:sp>
      <p:sp>
        <p:nvSpPr>
          <p:cNvPr id="6156" name="AutoShape 36"/>
          <p:cNvSpPr>
            <a:spLocks noChangeArrowheads="1"/>
          </p:cNvSpPr>
          <p:nvPr/>
        </p:nvSpPr>
        <p:spPr bwMode="auto">
          <a:xfrm flipH="1">
            <a:off x="6804025" y="1341438"/>
            <a:ext cx="71438" cy="1428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VE"/>
          </a:p>
        </p:txBody>
      </p:sp>
      <p:sp>
        <p:nvSpPr>
          <p:cNvPr id="6157" name="AutoShape 37"/>
          <p:cNvSpPr>
            <a:spLocks noChangeArrowheads="1"/>
          </p:cNvSpPr>
          <p:nvPr/>
        </p:nvSpPr>
        <p:spPr bwMode="auto">
          <a:xfrm flipH="1">
            <a:off x="7885113" y="1341438"/>
            <a:ext cx="71437" cy="1428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VE"/>
          </a:p>
        </p:txBody>
      </p:sp>
      <p:sp>
        <p:nvSpPr>
          <p:cNvPr id="6158" name="AutoShape 38"/>
          <p:cNvSpPr>
            <a:spLocks noChangeArrowheads="1"/>
          </p:cNvSpPr>
          <p:nvPr/>
        </p:nvSpPr>
        <p:spPr bwMode="auto">
          <a:xfrm flipH="1">
            <a:off x="8101013" y="1341438"/>
            <a:ext cx="71437" cy="1428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VE"/>
          </a:p>
        </p:txBody>
      </p:sp>
      <p:sp>
        <p:nvSpPr>
          <p:cNvPr id="6159" name="AutoShape 39"/>
          <p:cNvSpPr>
            <a:spLocks noChangeArrowheads="1"/>
          </p:cNvSpPr>
          <p:nvPr/>
        </p:nvSpPr>
        <p:spPr bwMode="auto">
          <a:xfrm flipH="1">
            <a:off x="8316913" y="1341438"/>
            <a:ext cx="71437" cy="1428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VE"/>
          </a:p>
        </p:txBody>
      </p:sp>
      <p:sp>
        <p:nvSpPr>
          <p:cNvPr id="6160" name="Line 44"/>
          <p:cNvSpPr>
            <a:spLocks noChangeShapeType="1"/>
          </p:cNvSpPr>
          <p:nvPr/>
        </p:nvSpPr>
        <p:spPr bwMode="auto">
          <a:xfrm flipH="1">
            <a:off x="8388350" y="1557338"/>
            <a:ext cx="71438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630238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b="1" dirty="0" err="1" smtClean="0">
                <a:solidFill>
                  <a:schemeClr val="bg1"/>
                </a:solidFill>
              </a:rPr>
              <a:t>Disadvantages</a:t>
            </a:r>
            <a:r>
              <a:rPr lang="es-ES" b="1" dirty="0" smtClean="0">
                <a:solidFill>
                  <a:schemeClr val="bg1"/>
                </a:solidFill>
              </a:rPr>
              <a:t> of post and lintel </a:t>
            </a:r>
            <a:r>
              <a:rPr lang="es-ES" b="1" dirty="0" err="1" smtClean="0">
                <a:solidFill>
                  <a:schemeClr val="bg1"/>
                </a:solidFill>
              </a:rPr>
              <a:t>system</a:t>
            </a:r>
            <a:endParaRPr lang="es-ES" b="1" dirty="0" smtClean="0">
              <a:solidFill>
                <a:schemeClr val="bg1"/>
              </a:solidFill>
            </a:endParaRPr>
          </a:p>
        </p:txBody>
      </p:sp>
      <p:sp>
        <p:nvSpPr>
          <p:cNvPr id="7171" name="Rectangle 7"/>
          <p:cNvSpPr>
            <a:spLocks noGrp="1" noChangeArrowheads="1"/>
          </p:cNvSpPr>
          <p:nvPr>
            <p:ph idx="1"/>
          </p:nvPr>
        </p:nvSpPr>
        <p:spPr>
          <a:xfrm>
            <a:off x="663575" y="1927225"/>
            <a:ext cx="8229600" cy="4525963"/>
          </a:xfrm>
        </p:spPr>
        <p:txBody>
          <a:bodyPr/>
          <a:lstStyle/>
          <a:p>
            <a:pPr eaLnBrk="1" hangingPunct="1">
              <a:buFont typeface="Calibri" pitchFamily="34" charset="0"/>
              <a:buChar char="→"/>
            </a:pPr>
            <a:r>
              <a:rPr lang="es-ES" sz="2000" smtClean="0">
                <a:solidFill>
                  <a:schemeClr val="bg1"/>
                </a:solidFill>
                <a:latin typeface="Arial" charset="0"/>
                <a:cs typeface="Arial" charset="0"/>
              </a:rPr>
              <a:t>The biggest disadvantage to a post and lintel construction is the limited weight that can be held up, and the small distances required between the posts. </a:t>
            </a:r>
          </a:p>
          <a:p>
            <a:pPr eaLnBrk="1" hangingPunct="1">
              <a:buFont typeface="Calibri" pitchFamily="34" charset="0"/>
              <a:buChar char="→"/>
            </a:pPr>
            <a:r>
              <a:rPr lang="es-ES" sz="2000" smtClean="0">
                <a:solidFill>
                  <a:schemeClr val="bg1"/>
                </a:solidFill>
                <a:latin typeface="Arial" charset="0"/>
                <a:cs typeface="Arial" charset="0"/>
              </a:rPr>
              <a:t>The </a:t>
            </a:r>
            <a:r>
              <a:rPr lang="es-ES" sz="2000" b="1" smtClean="0">
                <a:solidFill>
                  <a:schemeClr val="bg1"/>
                </a:solidFill>
                <a:latin typeface="Arial" charset="0"/>
                <a:cs typeface="Arial" charset="0"/>
              </a:rPr>
              <a:t>tension</a:t>
            </a:r>
            <a:r>
              <a:rPr lang="es-ES" sz="2000" smtClean="0">
                <a:solidFill>
                  <a:schemeClr val="bg1"/>
                </a:solidFill>
                <a:latin typeface="Arial" charset="0"/>
                <a:cs typeface="Arial" charset="0"/>
              </a:rPr>
              <a:t> induced by deformation of self-weight and the load above between the posts. </a:t>
            </a:r>
          </a:p>
        </p:txBody>
      </p:sp>
      <p:pic>
        <p:nvPicPr>
          <p:cNvPr id="614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718446"/>
            <a:ext cx="2598737" cy="2733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10" descr="post%20and%20lintel%20diagram"/>
          <p:cNvPicPr>
            <a:picLocks noChangeAspect="1" noChangeArrowheads="1"/>
          </p:cNvPicPr>
          <p:nvPr/>
        </p:nvPicPr>
        <p:blipFill>
          <a:blip r:embed="rId4" cstate="print"/>
          <a:srcRect l="-6368" t="-2632"/>
          <a:stretch>
            <a:fillRect/>
          </a:stretch>
        </p:blipFill>
        <p:spPr bwMode="auto">
          <a:xfrm>
            <a:off x="1571604" y="3643314"/>
            <a:ext cx="284162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211</Words>
  <Application>Microsoft Office PowerPoint</Application>
  <PresentationFormat>Presentación en pantalla (4:3)</PresentationFormat>
  <Paragraphs>47</Paragraphs>
  <Slides>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POST AND LINTEL SYSTEM</vt:lpstr>
      <vt:lpstr>POST AND LINTEL SYSTEM</vt:lpstr>
      <vt:lpstr>LINTEL</vt:lpstr>
      <vt:lpstr>LINTEL</vt:lpstr>
      <vt:lpstr>Description of post</vt:lpstr>
      <vt:lpstr>Disadvantages of post and lintel system</vt:lpstr>
    </vt:vector>
  </TitlesOfParts>
  <Company>USB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AND LINTEL SYSTEM</dc:title>
  <dc:creator>usuario</dc:creator>
  <cp:lastModifiedBy>usuario</cp:lastModifiedBy>
  <cp:revision>1</cp:revision>
  <dcterms:created xsi:type="dcterms:W3CDTF">2010-03-16T12:53:40Z</dcterms:created>
  <dcterms:modified xsi:type="dcterms:W3CDTF">2010-03-16T12:54:59Z</dcterms:modified>
</cp:coreProperties>
</file>